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91" r:id="rId9"/>
    <p:sldId id="263" r:id="rId10"/>
    <p:sldId id="264" r:id="rId11"/>
    <p:sldId id="265" r:id="rId12"/>
    <p:sldId id="266" r:id="rId13"/>
    <p:sldId id="267" r:id="rId14"/>
    <p:sldId id="268" r:id="rId15"/>
    <p:sldId id="285" r:id="rId16"/>
    <p:sldId id="286"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D766D49-1E5E-4CA2-B17B-C9D03AC061B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D3198-7BE2-4C1A-BE53-78C2ED920EC5}"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66D49-1E5E-4CA2-B17B-C9D03AC061B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66D49-1E5E-4CA2-B17B-C9D03AC061BE}" type="datetimeFigureOut">
              <a:rPr lang="en-US" smtClean="0"/>
              <a:t>4/20/2020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66D49-1E5E-4CA2-B17B-C9D03AC061B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766D49-1E5E-4CA2-B17B-C9D03AC061B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D3198-7BE2-4C1A-BE53-78C2ED920EC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66D49-1E5E-4CA2-B17B-C9D03AC061BE}"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766D49-1E5E-4CA2-B17B-C9D03AC061BE}"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766D49-1E5E-4CA2-B17B-C9D03AC061BE}"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66D49-1E5E-4CA2-B17B-C9D03AC061BE}"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D3198-7BE2-4C1A-BE53-78C2ED920E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766D49-1E5E-4CA2-B17B-C9D03AC061BE}"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D3198-7BE2-4C1A-BE53-78C2ED920EC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D766D49-1E5E-4CA2-B17B-C9D03AC061BE}" type="datetimeFigureOut">
              <a:rPr lang="en-US" smtClean="0"/>
              <a:t>4/20/2020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E6D3198-7BE2-4C1A-BE53-78C2ED920E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D766D49-1E5E-4CA2-B17B-C9D03AC061BE}" type="datetimeFigureOut">
              <a:rPr lang="en-US" smtClean="0"/>
              <a:t>4/20/2020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E6D3198-7BE2-4C1A-BE53-78C2ED920E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 </a:t>
            </a:r>
            <a:endParaRPr lang="en-US" dirty="0"/>
          </a:p>
        </p:txBody>
      </p:sp>
      <p:sp>
        <p:nvSpPr>
          <p:cNvPr id="3" name="Subtitle 2"/>
          <p:cNvSpPr>
            <a:spLocks noGrp="1"/>
          </p:cNvSpPr>
          <p:nvPr>
            <p:ph type="subTitle" idx="1"/>
          </p:nvPr>
        </p:nvSpPr>
        <p:spPr/>
        <p:txBody>
          <a:bodyPr/>
          <a:lstStyle/>
          <a:p>
            <a:r>
              <a:rPr lang="en-US" dirty="0" smtClean="0"/>
              <a:t>Inventory Control</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Calculation of  Proper Reserve Stock Quantity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In order to calculate the proper reserve stock quantity, it is necessary to know </a:t>
            </a:r>
            <a:endParaRPr lang="en-US" dirty="0" smtClean="0"/>
          </a:p>
          <a:p>
            <a:pPr marL="690372" indent="-571500" algn="ctr">
              <a:buFont typeface="+mj-lt"/>
              <a:buAutoNum type="romanUcPeriod"/>
            </a:pPr>
            <a:r>
              <a:rPr lang="en-US" dirty="0" smtClean="0"/>
              <a:t>the </a:t>
            </a:r>
            <a:r>
              <a:rPr lang="en-US" dirty="0" smtClean="0"/>
              <a:t>rate of product </a:t>
            </a:r>
            <a:r>
              <a:rPr lang="en-US" dirty="0" smtClean="0"/>
              <a:t>usage</a:t>
            </a:r>
          </a:p>
          <a:p>
            <a:pPr marL="690372" indent="-571500" algn="ctr">
              <a:buFont typeface="+mj-lt"/>
              <a:buAutoNum type="romanUcPeriod"/>
            </a:pPr>
            <a:r>
              <a:rPr lang="en-US" dirty="0" smtClean="0"/>
              <a:t>the </a:t>
            </a:r>
            <a:r>
              <a:rPr lang="en-US" dirty="0" smtClean="0"/>
              <a:t>order cycle delivery </a:t>
            </a:r>
            <a:r>
              <a:rPr lang="en-US" dirty="0" smtClean="0"/>
              <a:t>time</a:t>
            </a:r>
            <a:endParaRPr lang="en-US" dirty="0" smtClean="0"/>
          </a:p>
          <a:p>
            <a:pPr marL="690372" indent="-571500" algn="ctr">
              <a:buFont typeface="+mj-lt"/>
              <a:buAutoNum type="romanUcPeriod"/>
            </a:pPr>
            <a:endParaRPr lang="en-US" dirty="0" smtClean="0"/>
          </a:p>
          <a:p>
            <a:r>
              <a:rPr lang="en-US" dirty="0" smtClean="0"/>
              <a:t> </a:t>
            </a:r>
            <a:r>
              <a:rPr lang="en-US" dirty="0" smtClean="0"/>
              <a:t>Thus, if the rate of product units sold is 100 units per week and the order cycle delivery time is two weeks, the appropriate reserve stock would consist of 200 units (I00u x 2w). </a:t>
            </a:r>
            <a:endParaRPr lang="en-US" dirty="0" smtClean="0"/>
          </a:p>
          <a:p>
            <a:endParaRPr lang="en-US" dirty="0" smtClean="0"/>
          </a:p>
          <a:p>
            <a:r>
              <a:rPr lang="en-US" dirty="0" smtClean="0"/>
              <a:t>This </a:t>
            </a:r>
            <a:r>
              <a:rPr lang="en-US" dirty="0" smtClean="0"/>
              <a:t>is fine as long as the two-week cycle holds. If the order cycle is extended, the reserve stock quantities must be increased</a:t>
            </a:r>
            <a:r>
              <a:rPr lang="en-US" dirty="0" smtClean="0"/>
              <a:t>.</a:t>
            </a:r>
          </a:p>
          <a:p>
            <a:endParaRPr lang="en-US" dirty="0" smtClean="0"/>
          </a:p>
          <a:p>
            <a:r>
              <a:rPr lang="en-US" dirty="0" smtClean="0"/>
              <a:t> </a:t>
            </a:r>
            <a:r>
              <a:rPr lang="en-US" dirty="0" smtClean="0"/>
              <a:t>When the new order arrives, the reserve stock amount is packaged again and placed at the rear of the storage area</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a very simple system to operate and one that is highly effective for virtually any type of organization. </a:t>
            </a:r>
            <a:endParaRPr lang="en-US" dirty="0" smtClean="0"/>
          </a:p>
          <a:p>
            <a:r>
              <a:rPr lang="en-US" dirty="0" smtClean="0"/>
              <a:t>The </a:t>
            </a:r>
            <a:r>
              <a:rPr lang="en-US" dirty="0" smtClean="0"/>
              <a:t>variations on the reserve stock system merely involve the management of the reserve stock itself. </a:t>
            </a:r>
            <a:endParaRPr lang="en-US" dirty="0" smtClean="0"/>
          </a:p>
          <a:p>
            <a:r>
              <a:rPr lang="en-US" dirty="0" smtClean="0"/>
              <a:t>Larger </a:t>
            </a:r>
            <a:r>
              <a:rPr lang="en-US" dirty="0" smtClean="0"/>
              <a:t>items may remain in inventory but be cordoned off in some way to indicate that it is the reserve stock and should trigger a reorder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Perpetual Inventory </a:t>
            </a:r>
            <a:r>
              <a:rPr lang="en-US" dirty="0" smtClean="0"/>
              <a:t>Systems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Various </a:t>
            </a:r>
            <a:r>
              <a:rPr lang="en-US" dirty="0" smtClean="0"/>
              <a:t>types of perpetual inventory systems include manual, card-oriented, and computer- operated systems</a:t>
            </a:r>
            <a:r>
              <a:rPr lang="en-US" dirty="0" smtClean="0"/>
              <a:t>.</a:t>
            </a:r>
          </a:p>
          <a:p>
            <a:endParaRPr lang="en-US" dirty="0" smtClean="0"/>
          </a:p>
          <a:p>
            <a:r>
              <a:rPr lang="en-US" dirty="0" smtClean="0"/>
              <a:t> </a:t>
            </a:r>
            <a:r>
              <a:rPr lang="en-US" dirty="0" smtClean="0"/>
              <a:t>In computer-operated systems, a programmed instruction referred to commonly as a trigger, automatically transmits an order to the appropriate vendor once supplies fall below a prescribed level. </a:t>
            </a:r>
            <a:endParaRPr lang="en-US" dirty="0" smtClean="0"/>
          </a:p>
          <a:p>
            <a:endParaRPr lang="en-US" dirty="0" smtClean="0"/>
          </a:p>
          <a:p>
            <a:r>
              <a:rPr lang="en-US" dirty="0" smtClean="0"/>
              <a:t>The </a:t>
            </a:r>
            <a:r>
              <a:rPr lang="en-US" dirty="0" smtClean="0"/>
              <a:t>purpose of each of the three types of perpetual inventory approaches is totally either the unit use or the dollar use (or both) of different items and product lines. </a:t>
            </a:r>
            <a:endParaRPr lang="en-US" dirty="0" smtClean="0"/>
          </a:p>
          <a:p>
            <a:endParaRPr lang="en-US" dirty="0" smtClean="0"/>
          </a:p>
          <a:p>
            <a:r>
              <a:rPr lang="en-US" dirty="0" smtClean="0"/>
              <a:t>This </a:t>
            </a:r>
            <a:r>
              <a:rPr lang="en-US" dirty="0" smtClean="0"/>
              <a:t>information will serve to help avoid stock-outs and to maintain a constant evaluation of the sales of different product lines to see where the emphasis should be placed for both selling and buying.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Stock </a:t>
            </a:r>
            <a:r>
              <a:rPr lang="en-US" dirty="0" smtClean="0"/>
              <a:t>Control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a:t>
            </a:r>
            <a:r>
              <a:rPr lang="en-US" dirty="0" smtClean="0"/>
              <a:t>stock control system should keep you aware of the quantity of each kind of merchandise on hand</a:t>
            </a:r>
            <a:r>
              <a:rPr lang="en-US" dirty="0" smtClean="0"/>
              <a:t>.</a:t>
            </a:r>
          </a:p>
          <a:p>
            <a:pPr>
              <a:buNone/>
            </a:pPr>
            <a:r>
              <a:rPr lang="en-US" dirty="0" smtClean="0"/>
              <a:t> </a:t>
            </a:r>
            <a:r>
              <a:rPr lang="en-US" dirty="0" smtClean="0"/>
              <a:t>An effective system will provide you with a guide for </a:t>
            </a:r>
            <a:endParaRPr lang="en-US" dirty="0" smtClean="0"/>
          </a:p>
          <a:p>
            <a:pPr algn="ctr">
              <a:buNone/>
            </a:pPr>
            <a:r>
              <a:rPr lang="en-US" dirty="0" smtClean="0"/>
              <a:t>What</a:t>
            </a:r>
          </a:p>
          <a:p>
            <a:pPr algn="ctr">
              <a:buNone/>
            </a:pPr>
            <a:r>
              <a:rPr lang="en-US" dirty="0" smtClean="0"/>
              <a:t>When</a:t>
            </a:r>
          </a:p>
          <a:p>
            <a:pPr algn="ctr">
              <a:buNone/>
            </a:pPr>
            <a:r>
              <a:rPr lang="en-US" dirty="0" smtClean="0"/>
              <a:t> how </a:t>
            </a:r>
            <a:r>
              <a:rPr lang="en-US" dirty="0" smtClean="0"/>
              <a:t>much to buy of each style, color, size, price and brand. </a:t>
            </a:r>
            <a:endParaRPr lang="en-US" dirty="0" smtClean="0"/>
          </a:p>
          <a:p>
            <a:r>
              <a:rPr lang="en-US" dirty="0" smtClean="0"/>
              <a:t>It </a:t>
            </a:r>
            <a:r>
              <a:rPr lang="en-US" dirty="0" smtClean="0"/>
              <a:t>will reduce the number of lost sales resulting from being out of stock of merchandise in popular </a:t>
            </a:r>
            <a:r>
              <a:rPr lang="en-US" dirty="0" smtClean="0"/>
              <a:t>demand.</a:t>
            </a:r>
          </a:p>
          <a:p>
            <a:r>
              <a:rPr lang="en-US" dirty="0" smtClean="0"/>
              <a:t>The </a:t>
            </a:r>
            <a:r>
              <a:rPr lang="en-US" dirty="0" smtClean="0"/>
              <a:t>system will also locate slow selling articles and help indicate changes in customer preferences.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smtClean="0"/>
              <a:t>Checklist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often </a:t>
            </a:r>
            <a:r>
              <a:rPr lang="en-US" dirty="0" smtClean="0"/>
              <a:t>provided by wholesalers, is another counting tool. </a:t>
            </a:r>
            <a:endParaRPr lang="en-US" dirty="0" smtClean="0"/>
          </a:p>
          <a:p>
            <a:r>
              <a:rPr lang="en-US" dirty="0" smtClean="0"/>
              <a:t>The </a:t>
            </a:r>
            <a:r>
              <a:rPr lang="en-US" dirty="0" smtClean="0"/>
              <a:t>checklist provides space to record the items carried, the selling price, cost price, and minimum quantities to be ordered of each</a:t>
            </a:r>
            <a:r>
              <a:rPr lang="en-US" dirty="0" smtClean="0"/>
              <a:t>.</a:t>
            </a:r>
          </a:p>
          <a:p>
            <a:r>
              <a:rPr lang="en-US" dirty="0" smtClean="0"/>
              <a:t> </a:t>
            </a:r>
            <a:r>
              <a:rPr lang="en-US" dirty="0" smtClean="0"/>
              <a:t>It also contains a column in which to note whether the stock on hand is sufficient and when to reorder. </a:t>
            </a:r>
            <a:endParaRPr lang="en-US" dirty="0" smtClean="0"/>
          </a:p>
          <a:p>
            <a:r>
              <a:rPr lang="en-US" dirty="0" smtClean="0"/>
              <a:t>This </a:t>
            </a:r>
            <a:r>
              <a:rPr lang="en-US" dirty="0" smtClean="0"/>
              <a:t>is another very simple device that provides the level of information required to make knowledgeable decisions about effective inventory management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Inventory Control Records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Perpetual inventory control records </a:t>
            </a:r>
            <a:r>
              <a:rPr lang="en-US" dirty="0" smtClean="0"/>
              <a:t>are most </a:t>
            </a:r>
            <a:r>
              <a:rPr lang="en-US" dirty="0" smtClean="0"/>
              <a:t>practical for big-ticket items. With such items it is quite suitable to hand count the starting inventory, maintain a card for each item or group of items, and reduce the item count each time a unit is sold or transferred out of inventory. </a:t>
            </a:r>
            <a:endParaRPr lang="en-US" dirty="0" smtClean="0"/>
          </a:p>
          <a:p>
            <a:r>
              <a:rPr lang="en-US" b="1" dirty="0" smtClean="0"/>
              <a:t>Out-of-stock sheets </a:t>
            </a:r>
            <a:r>
              <a:rPr lang="en-US" dirty="0" smtClean="0"/>
              <a:t>sometimes called </a:t>
            </a:r>
            <a:r>
              <a:rPr lang="en-US" dirty="0" smtClean="0"/>
              <a:t>want sheets, notify the buyer that it is time to reorder an item. Experience with the rate of turnover of an item will help indicate the level of inventory at which the unit should be reordered to make sure that the new merchandise arrives before the stock is totally exhausted.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76400"/>
            <a:ext cx="8686800" cy="4952999"/>
          </a:xfrm>
        </p:spPr>
        <p:txBody>
          <a:bodyPr>
            <a:normAutofit fontScale="77500" lnSpcReduction="20000"/>
          </a:bodyPr>
          <a:lstStyle/>
          <a:p>
            <a:r>
              <a:rPr lang="en-US" b="1" dirty="0" smtClean="0"/>
              <a:t>Open-to-buy </a:t>
            </a:r>
            <a:r>
              <a:rPr lang="en-US" b="1" dirty="0" smtClean="0"/>
              <a:t>records </a:t>
            </a:r>
            <a:r>
              <a:rPr lang="en-US" dirty="0" smtClean="0"/>
              <a:t>help </a:t>
            </a:r>
            <a:r>
              <a:rPr lang="en-US" dirty="0" smtClean="0"/>
              <a:t>to prevent ordering more than is needed to meet demand or to stay within a budget. These records adjust your order rate to the sales rate. They provide a running account of the dollar amount that may be bought without departing significantly from the pre- established inventory levels. </a:t>
            </a:r>
            <a:endParaRPr lang="en-US" dirty="0" smtClean="0"/>
          </a:p>
          <a:p>
            <a:pPr>
              <a:buNone/>
            </a:pPr>
            <a:endParaRPr lang="en-US" dirty="0" smtClean="0"/>
          </a:p>
          <a:p>
            <a:r>
              <a:rPr lang="en-US" b="1" dirty="0" smtClean="0"/>
              <a:t>Purchase order </a:t>
            </a:r>
            <a:r>
              <a:rPr lang="en-US" b="1" dirty="0" smtClean="0"/>
              <a:t>files </a:t>
            </a:r>
            <a:r>
              <a:rPr lang="en-US" dirty="0" smtClean="0"/>
              <a:t>keep </a:t>
            </a:r>
            <a:r>
              <a:rPr lang="en-US" dirty="0" smtClean="0"/>
              <a:t>track of what has been ordered and the status or expected receipt date of materials. It is convenient to maintain these files by using a copy of each purchase order that is written.</a:t>
            </a:r>
          </a:p>
          <a:p>
            <a:pPr>
              <a:buNone/>
            </a:pPr>
            <a:endParaRPr lang="en-US" b="1" dirty="0" smtClean="0"/>
          </a:p>
          <a:p>
            <a:r>
              <a:rPr lang="en-US" b="1" dirty="0" smtClean="0"/>
              <a:t>Supplier </a:t>
            </a:r>
            <a:r>
              <a:rPr lang="en-US" b="1" dirty="0" smtClean="0"/>
              <a:t>files </a:t>
            </a:r>
            <a:r>
              <a:rPr lang="en-US" b="1" dirty="0" smtClean="0"/>
              <a:t> </a:t>
            </a:r>
            <a:r>
              <a:rPr lang="en-US" dirty="0" smtClean="0"/>
              <a:t>are </a:t>
            </a:r>
            <a:r>
              <a:rPr lang="en-US" dirty="0" smtClean="0"/>
              <a:t>valuable references on suppliers and can be very helpful in negotiating price, delivery and </a:t>
            </a:r>
            <a:r>
              <a:rPr lang="en-US" dirty="0" smtClean="0"/>
              <a:t>terms</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Returned goods </a:t>
            </a:r>
            <a:r>
              <a:rPr lang="en-US" b="1" dirty="0" smtClean="0"/>
              <a:t>files </a:t>
            </a:r>
            <a:r>
              <a:rPr lang="en-US" dirty="0" smtClean="0"/>
              <a:t>provide </a:t>
            </a:r>
            <a:r>
              <a:rPr lang="en-US" dirty="0" smtClean="0"/>
              <a:t>a continuous record of merchandise that has been returned to suppliers. They should indicate amounts, dates and reasons for the returns. This information is useful in controlling debits, credits and quality Issues. </a:t>
            </a:r>
          </a:p>
          <a:p>
            <a:pPr>
              <a:buNone/>
            </a:pPr>
            <a:endParaRPr lang="en-US" dirty="0" smtClean="0"/>
          </a:p>
          <a:p>
            <a:r>
              <a:rPr lang="en-US" b="1" dirty="0" smtClean="0"/>
              <a:t>Price </a:t>
            </a:r>
            <a:r>
              <a:rPr lang="en-US" b="1" dirty="0" smtClean="0"/>
              <a:t>books </a:t>
            </a:r>
            <a:r>
              <a:rPr lang="en-US" dirty="0" smtClean="0"/>
              <a:t>maintained </a:t>
            </a:r>
            <a:r>
              <a:rPr lang="en-US" dirty="0" smtClean="0"/>
              <a:t>in alphabetical order according to supplier, provide a record of purchase prices, selling prices, markdowns, and markups. It is important to keep this record completely up to date in order to be able to access the latest price and profit information on materials purchased for resale.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a:t>
            </a:r>
            <a:r>
              <a:rPr lang="en-US" dirty="0" smtClean="0"/>
              <a:t>Control </a:t>
            </a:r>
            <a:endParaRPr lang="en-US" dirty="0"/>
          </a:p>
        </p:txBody>
      </p:sp>
      <p:sp>
        <p:nvSpPr>
          <p:cNvPr id="3" name="Content Placeholder 2"/>
          <p:cNvSpPr>
            <a:spLocks noGrp="1"/>
          </p:cNvSpPr>
          <p:nvPr>
            <p:ph idx="1"/>
          </p:nvPr>
        </p:nvSpPr>
        <p:spPr/>
        <p:txBody>
          <a:bodyPr/>
          <a:lstStyle/>
          <a:p>
            <a:pPr>
              <a:buNone/>
            </a:pPr>
            <a:r>
              <a:rPr lang="en-US" dirty="0" smtClean="0"/>
              <a:t>Involves the </a:t>
            </a:r>
            <a:r>
              <a:rPr lang="en-US" dirty="0" smtClean="0"/>
              <a:t>procurement, care and disposition of materials. </a:t>
            </a:r>
            <a:endParaRPr lang="en-US" dirty="0" smtClean="0"/>
          </a:p>
          <a:p>
            <a:pPr>
              <a:buNone/>
            </a:pPr>
            <a:r>
              <a:rPr lang="en-US" dirty="0" smtClean="0"/>
              <a:t>There </a:t>
            </a:r>
            <a:r>
              <a:rPr lang="en-US" dirty="0" smtClean="0"/>
              <a:t>are three kinds of inventory that are of concern to managers:</a:t>
            </a:r>
          </a:p>
          <a:p>
            <a:pPr algn="ctr"/>
            <a:r>
              <a:rPr lang="en-US" dirty="0" smtClean="0"/>
              <a:t>Raw materials</a:t>
            </a:r>
            <a:endParaRPr lang="en-US" dirty="0" smtClean="0"/>
          </a:p>
          <a:p>
            <a:pPr algn="ctr"/>
            <a:r>
              <a:rPr lang="en-US" dirty="0" smtClean="0"/>
              <a:t>In-process </a:t>
            </a:r>
            <a:r>
              <a:rPr lang="en-US" dirty="0" smtClean="0"/>
              <a:t>or semi-finished </a:t>
            </a:r>
            <a:r>
              <a:rPr lang="en-US" dirty="0" smtClean="0"/>
              <a:t>goods</a:t>
            </a:r>
            <a:endParaRPr lang="en-US" dirty="0" smtClean="0"/>
          </a:p>
          <a:p>
            <a:pPr algn="ctr"/>
            <a:r>
              <a:rPr lang="en-US" dirty="0" smtClean="0"/>
              <a:t>Finished goods</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If a manager effectively controls these three types of </a:t>
            </a:r>
            <a:r>
              <a:rPr lang="en-US" dirty="0" smtClean="0"/>
              <a:t>inventory, capital </a:t>
            </a:r>
            <a:r>
              <a:rPr lang="en-US" dirty="0" smtClean="0"/>
              <a:t>can be released that may be tied up in </a:t>
            </a:r>
            <a:endParaRPr lang="en-US" dirty="0" smtClean="0"/>
          </a:p>
          <a:p>
            <a:pPr>
              <a:buNone/>
            </a:pPr>
            <a:endParaRPr lang="en-US" b="1" dirty="0" smtClean="0"/>
          </a:p>
          <a:p>
            <a:pPr algn="ctr">
              <a:buFont typeface="Arial" pitchFamily="34" charset="0"/>
              <a:buChar char="•"/>
            </a:pPr>
            <a:r>
              <a:rPr lang="en-US" b="1" dirty="0" smtClean="0"/>
              <a:t>Unnecessary inventory </a:t>
            </a:r>
          </a:p>
          <a:p>
            <a:pPr algn="ctr">
              <a:buFont typeface="Arial" pitchFamily="34" charset="0"/>
              <a:buChar char="•"/>
            </a:pPr>
            <a:r>
              <a:rPr lang="en-US" b="1" dirty="0" smtClean="0"/>
              <a:t>Production control </a:t>
            </a:r>
            <a:r>
              <a:rPr lang="en-US" b="1" dirty="0" smtClean="0"/>
              <a:t>can be improved </a:t>
            </a:r>
            <a:endParaRPr lang="en-US" b="1" dirty="0" smtClean="0"/>
          </a:p>
          <a:p>
            <a:pPr algn="ctr">
              <a:buFont typeface="Arial" pitchFamily="34" charset="0"/>
              <a:buChar char="•"/>
            </a:pPr>
            <a:r>
              <a:rPr lang="en-US" b="1" dirty="0" smtClean="0"/>
              <a:t>Can protect </a:t>
            </a:r>
            <a:r>
              <a:rPr lang="en-US" b="1" dirty="0" smtClean="0"/>
              <a:t>against </a:t>
            </a:r>
            <a:r>
              <a:rPr lang="en-US" b="1" dirty="0" smtClean="0"/>
              <a:t>obsolescence </a:t>
            </a:r>
            <a:r>
              <a:rPr lang="en-US" b="1" dirty="0" smtClean="0"/>
              <a:t>deterioration and/or </a:t>
            </a:r>
            <a:r>
              <a:rPr lang="en-US" b="1" dirty="0" smtClean="0"/>
              <a:t>theft</a:t>
            </a:r>
            <a:endParaRPr lang="en-US"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inventory control</a:t>
            </a:r>
            <a:endParaRPr lang="en-US" dirty="0"/>
          </a:p>
        </p:txBody>
      </p:sp>
      <p:sp>
        <p:nvSpPr>
          <p:cNvPr id="3" name="Content Placeholder 2"/>
          <p:cNvSpPr>
            <a:spLocks noGrp="1"/>
          </p:cNvSpPr>
          <p:nvPr>
            <p:ph idx="1"/>
          </p:nvPr>
        </p:nvSpPr>
        <p:spPr/>
        <p:txBody>
          <a:bodyPr>
            <a:normAutofit/>
          </a:bodyPr>
          <a:lstStyle/>
          <a:p>
            <a:pPr>
              <a:buNone/>
            </a:pPr>
            <a:r>
              <a:rPr lang="en-US" dirty="0" smtClean="0"/>
              <a:t>Helps </a:t>
            </a:r>
            <a:r>
              <a:rPr lang="en-US" dirty="0" smtClean="0"/>
              <a:t>balance the stock as to </a:t>
            </a:r>
            <a:endParaRPr lang="en-US" dirty="0" smtClean="0"/>
          </a:p>
          <a:p>
            <a:pPr algn="ctr">
              <a:buFont typeface="Arial" pitchFamily="34" charset="0"/>
              <a:buChar char="•"/>
            </a:pPr>
            <a:r>
              <a:rPr lang="en-US" sz="2800" dirty="0" smtClean="0"/>
              <a:t>value </a:t>
            </a:r>
          </a:p>
          <a:p>
            <a:pPr algn="ctr">
              <a:buFont typeface="Arial" pitchFamily="34" charset="0"/>
              <a:buChar char="•"/>
            </a:pPr>
            <a:r>
              <a:rPr lang="en-US" sz="2800" dirty="0" smtClean="0"/>
              <a:t>size </a:t>
            </a:r>
          </a:p>
          <a:p>
            <a:pPr algn="ctr">
              <a:buFont typeface="Arial" pitchFamily="34" charset="0"/>
              <a:buChar char="•"/>
            </a:pPr>
            <a:r>
              <a:rPr lang="en-US" sz="2800" dirty="0" smtClean="0"/>
              <a:t>color </a:t>
            </a:r>
          </a:p>
          <a:p>
            <a:pPr algn="ctr">
              <a:buFont typeface="Arial" pitchFamily="34" charset="0"/>
              <a:buChar char="•"/>
            </a:pPr>
            <a:r>
              <a:rPr lang="en-US" sz="2800" dirty="0" smtClean="0"/>
              <a:t>Style &amp;</a:t>
            </a:r>
          </a:p>
          <a:p>
            <a:pPr algn="ctr">
              <a:buFont typeface="Arial" pitchFamily="34" charset="0"/>
              <a:buChar char="•"/>
            </a:pPr>
            <a:r>
              <a:rPr lang="en-US" sz="2800" dirty="0" smtClean="0"/>
              <a:t>price </a:t>
            </a:r>
            <a:r>
              <a:rPr lang="en-US" sz="2800" dirty="0" smtClean="0"/>
              <a:t>line in </a:t>
            </a:r>
            <a:r>
              <a:rPr lang="en-US" sz="2800" dirty="0" smtClean="0"/>
              <a:t>proportion to </a:t>
            </a:r>
            <a:r>
              <a:rPr lang="en-US" sz="2800" dirty="0" smtClean="0"/>
              <a:t>demand or sales </a:t>
            </a:r>
            <a:r>
              <a:rPr lang="en-US" sz="2800" dirty="0" smtClean="0"/>
              <a:t>trends</a:t>
            </a:r>
          </a:p>
          <a:p>
            <a:pPr algn="ctr">
              <a:buFont typeface="Arial" pitchFamily="34" charset="0"/>
              <a:buChar char="•"/>
            </a:pPr>
            <a:endParaRPr lang="en-US" sz="2800" dirty="0" smtClean="0"/>
          </a:p>
          <a:p>
            <a:r>
              <a:rPr lang="en-US" dirty="0" smtClean="0"/>
              <a:t>Help </a:t>
            </a:r>
            <a:r>
              <a:rPr lang="en-US" dirty="0" smtClean="0"/>
              <a:t>plan the winners as well as move slow </a:t>
            </a:r>
            <a:r>
              <a:rPr lang="en-US" dirty="0" smtClean="0"/>
              <a:t>sellers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Helps secure the best rate of stock turnover for each </a:t>
            </a:r>
            <a:r>
              <a:rPr lang="en-US" dirty="0" smtClean="0"/>
              <a:t>item</a:t>
            </a:r>
          </a:p>
          <a:p>
            <a:endParaRPr lang="en-US" dirty="0" smtClean="0"/>
          </a:p>
          <a:p>
            <a:r>
              <a:rPr lang="en-US" dirty="0" smtClean="0"/>
              <a:t>Helps </a:t>
            </a:r>
            <a:r>
              <a:rPr lang="en-US" dirty="0" smtClean="0"/>
              <a:t>reduce expenses and </a:t>
            </a:r>
            <a:r>
              <a:rPr lang="en-US" dirty="0" smtClean="0"/>
              <a:t>markdowns</a:t>
            </a:r>
          </a:p>
          <a:p>
            <a:pPr>
              <a:buNone/>
            </a:pPr>
            <a:endParaRPr lang="en-US" dirty="0" smtClean="0"/>
          </a:p>
          <a:p>
            <a:r>
              <a:rPr lang="en-US" dirty="0" smtClean="0"/>
              <a:t>Helps </a:t>
            </a:r>
            <a:r>
              <a:rPr lang="en-US" dirty="0" smtClean="0"/>
              <a:t>maintain a business reputation for always having new, fresh merchandise in wanted sizes and </a:t>
            </a:r>
            <a:r>
              <a:rPr lang="en-US" dirty="0" smtClean="0"/>
              <a:t>colors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Control Systems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Three major approaches can be used for inventory control in any type and size of </a:t>
            </a:r>
            <a:r>
              <a:rPr lang="en-US" dirty="0" smtClean="0"/>
              <a:t>operation</a:t>
            </a:r>
            <a:endParaRPr lang="en-US" dirty="0" smtClean="0"/>
          </a:p>
          <a:p>
            <a:endParaRPr lang="en-US" b="1" dirty="0" smtClean="0"/>
          </a:p>
          <a:p>
            <a:pPr algn="ctr">
              <a:buFont typeface="Arial" pitchFamily="34" charset="0"/>
              <a:buChar char="•"/>
            </a:pPr>
            <a:r>
              <a:rPr lang="en-US" b="1" dirty="0" smtClean="0"/>
              <a:t>The Eyeball System</a:t>
            </a:r>
            <a:endParaRPr lang="en-US" dirty="0" smtClean="0"/>
          </a:p>
          <a:p>
            <a:pPr algn="ctr">
              <a:buFont typeface="Arial" pitchFamily="34" charset="0"/>
              <a:buChar char="•"/>
            </a:pPr>
            <a:r>
              <a:rPr lang="en-US" b="1" dirty="0" smtClean="0"/>
              <a:t>Reserve Stock (or Brown Bag) System</a:t>
            </a:r>
            <a:endParaRPr lang="en-US" dirty="0" smtClean="0"/>
          </a:p>
          <a:p>
            <a:pPr algn="ctr">
              <a:buFont typeface="Arial" pitchFamily="34" charset="0"/>
              <a:buChar char="•"/>
            </a:pPr>
            <a:r>
              <a:rPr lang="en-US" b="1" dirty="0" smtClean="0"/>
              <a:t>Perpetual Inventory Systems</a:t>
            </a:r>
            <a:endParaRPr lang="en-US" dirty="0" smtClean="0"/>
          </a:p>
          <a:p>
            <a:endParaRPr lang="en-US" dirty="0" smtClean="0"/>
          </a:p>
          <a:p>
            <a:r>
              <a:rPr lang="en-US" dirty="0" smtClean="0"/>
              <a:t> </a:t>
            </a:r>
            <a:r>
              <a:rPr lang="en-US" dirty="0" smtClean="0"/>
              <a:t>The actual system selected will depend upon the type of </a:t>
            </a:r>
            <a:r>
              <a:rPr lang="en-US" dirty="0" smtClean="0"/>
              <a:t>operation</a:t>
            </a:r>
            <a:r>
              <a:rPr lang="en-US" dirty="0" smtClean="0"/>
              <a:t> </a:t>
            </a:r>
            <a:r>
              <a:rPr lang="en-US" dirty="0" smtClean="0"/>
              <a:t>and </a:t>
            </a:r>
            <a:r>
              <a:rPr lang="en-US" dirty="0" smtClean="0"/>
              <a:t>the amount of goods.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Eyeball </a:t>
            </a:r>
            <a:r>
              <a:rPr lang="en-US" dirty="0" smtClean="0"/>
              <a:t>System</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t>This is the standard inventory control system for the vast majority of small retail and many small manufacturing operations and is very simple in application. </a:t>
            </a:r>
            <a:endParaRPr lang="en-US" dirty="0" smtClean="0"/>
          </a:p>
          <a:p>
            <a:endParaRPr lang="en-US" dirty="0" smtClean="0"/>
          </a:p>
          <a:p>
            <a:r>
              <a:rPr lang="en-US" dirty="0" smtClean="0"/>
              <a:t>The </a:t>
            </a:r>
            <a:r>
              <a:rPr lang="en-US" dirty="0" smtClean="0"/>
              <a:t>key manager stands in the middle of the store or manufacturing area and looks around. If he or she happens to notice that some items are out of stock, they are reordered</a:t>
            </a:r>
            <a:r>
              <a:rPr lang="en-US" dirty="0" smtClean="0"/>
              <a:t>.</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In retailing, the difficulty with the eyeball system is that a particularly good item may be out of stock for some time before anyone notices.</a:t>
            </a:r>
          </a:p>
          <a:p>
            <a:r>
              <a:rPr lang="en-US" dirty="0" smtClean="0"/>
              <a:t>Throughout the time it is out of stock, sales are being lost on it. Similarly, in a small manufacturing operation, low stocks of some particularly critical item may not be noticed until there are none left. Then production suffers until the supply of that part can be replenished.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Reserve Stock (or Brown Bag) </a:t>
            </a:r>
            <a:r>
              <a:rPr lang="en-US" dirty="0" smtClean="0"/>
              <a:t>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a:t>
            </a:r>
            <a:r>
              <a:rPr lang="en-US" dirty="0" smtClean="0"/>
              <a:t>approach is much more systematic than the eyeball system</a:t>
            </a:r>
            <a:r>
              <a:rPr lang="en-US" dirty="0" smtClean="0"/>
              <a:t>.</a:t>
            </a:r>
          </a:p>
          <a:p>
            <a:r>
              <a:rPr lang="en-US" dirty="0" smtClean="0"/>
              <a:t> </a:t>
            </a:r>
            <a:r>
              <a:rPr lang="en-US" dirty="0" smtClean="0"/>
              <a:t>It involves keeping a reserve stock of items aside, often literally in a brown bag placed at the rear of the stock bin or storage area</a:t>
            </a:r>
            <a:r>
              <a:rPr lang="en-US" dirty="0" smtClean="0"/>
              <a:t>.</a:t>
            </a:r>
          </a:p>
          <a:p>
            <a:r>
              <a:rPr lang="en-US" dirty="0" smtClean="0"/>
              <a:t> </a:t>
            </a:r>
            <a:r>
              <a:rPr lang="en-US" dirty="0" smtClean="0"/>
              <a:t>When the last unit of open inventory is used, the brown bag of reserve stock is opened and the new supplies it contains are placed in the bin as open stock. </a:t>
            </a:r>
            <a:endParaRPr lang="en-US" dirty="0" smtClean="0"/>
          </a:p>
          <a:p>
            <a:r>
              <a:rPr lang="en-US" dirty="0" smtClean="0"/>
              <a:t>At </a:t>
            </a:r>
            <a:r>
              <a:rPr lang="en-US" dirty="0" smtClean="0"/>
              <a:t>this time, a reorder is immediately placed</a:t>
            </a:r>
            <a:r>
              <a:rPr lang="en-US" dirty="0" smtClean="0"/>
              <a:t>.</a:t>
            </a:r>
          </a:p>
          <a:p>
            <a:r>
              <a:rPr lang="en-US" dirty="0" smtClean="0"/>
              <a:t> </a:t>
            </a:r>
            <a:r>
              <a:rPr lang="en-US" dirty="0" smtClean="0"/>
              <a:t>If the reserve stock quantity has been calculated properly, the new shipment should arrive just as the last of the reserve stock is being used.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2871</TotalTime>
  <Words>1249</Words>
  <Application>Microsoft Office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Chapter 7 </vt:lpstr>
      <vt:lpstr>Inventory Control </vt:lpstr>
      <vt:lpstr>Slide 3</vt:lpstr>
      <vt:lpstr>Advantages of inventory control</vt:lpstr>
      <vt:lpstr>Slide 5</vt:lpstr>
      <vt:lpstr>Inventory Control Systems</vt:lpstr>
      <vt:lpstr>The Eyeball System</vt:lpstr>
      <vt:lpstr>Slide 8</vt:lpstr>
      <vt:lpstr>Reserve Stock (or Brown Bag) System</vt:lpstr>
      <vt:lpstr>Calculation of  Proper Reserve Stock Quantity</vt:lpstr>
      <vt:lpstr>Slide 11</vt:lpstr>
      <vt:lpstr>Perpetual Inventory Systems</vt:lpstr>
      <vt:lpstr>Stock Control</vt:lpstr>
      <vt:lpstr>A Checklist</vt:lpstr>
      <vt:lpstr>Inventory Control Records </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dc:title>
  <dc:creator>Noman Traders</dc:creator>
  <cp:lastModifiedBy>Noman Traders</cp:lastModifiedBy>
  <cp:revision>51</cp:revision>
  <dcterms:created xsi:type="dcterms:W3CDTF">2020-04-20T09:10:56Z</dcterms:created>
  <dcterms:modified xsi:type="dcterms:W3CDTF">2020-04-22T09:02:44Z</dcterms:modified>
</cp:coreProperties>
</file>